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Alegreya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7.xml"/><Relationship Id="rId55" Type="http://schemas.openxmlformats.org/officeDocument/2006/relationships/font" Target="fonts/Alegreya-regular.fntdata"/><Relationship Id="rId10" Type="http://schemas.openxmlformats.org/officeDocument/2006/relationships/slide" Target="slides/slide6.xml"/><Relationship Id="rId54" Type="http://schemas.openxmlformats.org/officeDocument/2006/relationships/font" Target="fonts/Lato-boldItalic.fntdata"/><Relationship Id="rId13" Type="http://schemas.openxmlformats.org/officeDocument/2006/relationships/slide" Target="slides/slide9.xml"/><Relationship Id="rId57" Type="http://schemas.openxmlformats.org/officeDocument/2006/relationships/font" Target="fonts/Alegreya-italic.fntdata"/><Relationship Id="rId12" Type="http://schemas.openxmlformats.org/officeDocument/2006/relationships/slide" Target="slides/slide8.xml"/><Relationship Id="rId56" Type="http://schemas.openxmlformats.org/officeDocument/2006/relationships/font" Target="fonts/Alegreya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Alegreya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Novin Changizi: writing, usability testing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Melissa Khuat: digital mockup, project manager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Clarissa Song: paper prototyping, writing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Jiarui Guo: usability testing, paper prototyping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the problem is </a:t>
            </a:r>
            <a:r>
              <a:rPr lang="en"/>
              <a:t>obvious</a:t>
            </a:r>
            <a:r>
              <a:rPr lang="en"/>
              <a:t> right? People need to learn the consequences of distracted driving.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TUTORIAL PAGES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VIEW WHEN DRIVER HASNT CONNECTED (SEE PANDA in upper right) OR HASNT DRIVEN YET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THEN…. DEFAULT VIEW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CHANGING DATE OF DASHBOARD</a:t>
            </a:r>
          </a:p>
          <a:p>
            <a:pPr indent="-228600" lvl="0" marL="457200" rtl="0">
              <a:spcBef>
                <a:spcPts val="0"/>
              </a:spcBef>
              <a:buChar char="+"/>
            </a:pPr>
            <a:r>
              <a:rPr lang="en"/>
              <a:t>THE RESULT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CLICKING ON GRAPH SECTION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&gt; FOCUSED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&gt; APPS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And, that over 8 people are killed </a:t>
            </a:r>
            <a:r>
              <a:rPr lang="en"/>
              <a:t>because</a:t>
            </a:r>
            <a:r>
              <a:rPr lang="en"/>
              <a:t> distracted drivers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DEMONSTRATES STATS SCROLL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CLICKING ON A BAR ON THE STATS PAGE…..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DETAIL VIEW OF STATS PAGE</a:t>
            </a:r>
          </a:p>
          <a:p>
            <a:pPr indent="-228600" lvl="0" marL="457200" rtl="0">
              <a:spcBef>
                <a:spcPts val="0"/>
              </a:spcBef>
              <a:buChar char="+"/>
            </a:pPr>
            <a:r>
              <a:rPr lang="en"/>
              <a:t>DEMONSTRATES DETAIL SCROLL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LEADERBOARD HOME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CLICKING ON ADD FRIEND ICON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FRIEND: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en"/>
              <a:t>CONNECTING APP TO FB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en"/>
              <a:t>WHAT ADD FRIENDS LOOKS LIKE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en"/>
              <a:t>SEARCHING FRIENDS BY NAME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CLICKING ON A USER PROFILE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PROFILE + CLICKING ON SETTINGS IN CORNER CAN LET YOU REMOVE THEM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SETTINGS AND PRIVACY SETTINGS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DEVICE SETTINGS + THE SYNC FREQUENCY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&gt; BLUETOOTH PROMPT AUTOMATICALLY POPS UP IF NOT CONNECTED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SETTINGS: ALERTS (CAN BE A NORMAL SOUND OR A VOICE REMINDER)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/>
        </p:txBody>
      </p:sp>
      <p:sp>
        <p:nvSpPr>
          <p:cNvPr id="10" name="Shape 10"/>
          <p:cNvSpPr/>
          <p:nvPr/>
        </p:nvSpPr>
        <p:spPr>
          <a:xfrm>
            <a:off x="56334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355060" y="3377550"/>
            <a:ext cx="721800" cy="102900"/>
          </a:xfrm>
          <a:prstGeom prst="rect">
            <a:avLst/>
          </a:prstGeom>
          <a:solidFill>
            <a:srgbClr val="F2092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3377550"/>
            <a:ext cx="11760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49119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color background">
    <p:bg>
      <p:bgPr>
        <a:solidFill>
          <a:srgbClr val="2185C5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 i="1"/>
            </a:lvl1pPr>
            <a:lvl2pPr lvl="1" rtl="0" algn="ctr">
              <a:spcBef>
                <a:spcPts val="0"/>
              </a:spcBef>
              <a:defRPr i="1"/>
            </a:lvl2pPr>
            <a:lvl3pPr lvl="2" rtl="0" algn="ctr">
              <a:spcBef>
                <a:spcPts val="0"/>
              </a:spcBef>
              <a:defRPr i="1"/>
            </a:lvl3pPr>
            <a:lvl4pPr lvl="3" rtl="0" algn="ctr">
              <a:spcBef>
                <a:spcPts val="0"/>
              </a:spcBef>
              <a:defRPr i="1"/>
            </a:lvl4pPr>
            <a:lvl5pPr lvl="4" rtl="0" algn="ctr">
              <a:spcBef>
                <a:spcPts val="0"/>
              </a:spcBef>
              <a:defRPr i="1"/>
            </a:lvl5pPr>
            <a:lvl6pPr lvl="5" rtl="0" algn="ctr">
              <a:spcBef>
                <a:spcPts val="0"/>
              </a:spcBef>
              <a:defRPr i="1"/>
            </a:lvl6pPr>
            <a:lvl7pPr lvl="6" rtl="0" algn="ctr">
              <a:spcBef>
                <a:spcPts val="0"/>
              </a:spcBef>
              <a:defRPr i="1"/>
            </a:lvl7pPr>
            <a:lvl8pPr lvl="7" rtl="0" algn="ctr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23" name="Shape 23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9600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5723283" y="2132900"/>
            <a:ext cx="17103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434176" y="2132900"/>
            <a:ext cx="17103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132900"/>
            <a:ext cx="17103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10424" y="2132900"/>
            <a:ext cx="17103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>
              <a:alpha val="85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92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219455" y="1600200"/>
            <a:ext cx="31368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893700" y="1600200"/>
            <a:ext cx="23712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3386403" y="1600200"/>
            <a:ext cx="23712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5879107" y="1600200"/>
            <a:ext cx="23712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8" name="Shape 48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893700" y="6199950"/>
            <a:ext cx="6462600" cy="4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Clr>
                <a:srgbClr val="2185C5"/>
              </a:buClr>
              <a:buSzPct val="100000"/>
              <a:buNone/>
              <a:defRPr sz="1400">
                <a:solidFill>
                  <a:srgbClr val="2185C5"/>
                </a:solidFill>
              </a:defRPr>
            </a:lvl1pPr>
          </a:lstStyle>
          <a:p/>
        </p:txBody>
      </p:sp>
      <p:sp>
        <p:nvSpPr>
          <p:cNvPr id="60" name="Shape 6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>
              <a:alpha val="85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92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29.jpg"/><Relationship Id="rId5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Relationship Id="rId4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jpg"/><Relationship Id="rId4" Type="http://schemas.openxmlformats.org/officeDocument/2006/relationships/image" Target="../media/image21.jpg"/><Relationship Id="rId5" Type="http://schemas.openxmlformats.org/officeDocument/2006/relationships/image" Target="../media/image05.png"/><Relationship Id="rId6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Relationship Id="rId4" Type="http://schemas.openxmlformats.org/officeDocument/2006/relationships/image" Target="../media/image04.jpg"/><Relationship Id="rId5" Type="http://schemas.openxmlformats.org/officeDocument/2006/relationships/image" Target="../media/image00.jpg"/><Relationship Id="rId6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Relationship Id="rId4" Type="http://schemas.openxmlformats.org/officeDocument/2006/relationships/image" Target="../media/image10.jp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ctrTitle"/>
          </p:nvPr>
        </p:nvSpPr>
        <p:spPr>
          <a:xfrm>
            <a:off x="-2083025" y="3927475"/>
            <a:ext cx="62046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b="1" lang="en" sz="2100">
                <a:solidFill>
                  <a:schemeClr val="dk2"/>
                </a:solidFill>
              </a:rPr>
              <a:t>Jiarui Guo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b="1" lang="en" sz="2100">
                <a:solidFill>
                  <a:schemeClr val="dk2"/>
                </a:solidFill>
              </a:rPr>
              <a:t>Clarissa Song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</a:rPr>
              <a:t>Novin Changizi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100">
                <a:solidFill>
                  <a:srgbClr val="666666"/>
                </a:solidFill>
              </a:rPr>
              <a:t>Melissa Khuat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 b="1" sz="2100">
              <a:solidFill>
                <a:srgbClr val="666666"/>
              </a:solidFill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100">
                <a:solidFill>
                  <a:srgbClr val="666666"/>
                </a:solidFill>
              </a:rPr>
              <a:t> </a:t>
            </a:r>
          </a:p>
          <a:p>
            <a:pPr lvl="0" algn="r">
              <a:lnSpc>
                <a:spcPct val="115000"/>
              </a:lnSpc>
              <a:spcBef>
                <a:spcPts val="0"/>
              </a:spcBef>
              <a:buNone/>
            </a:pPr>
            <a:br>
              <a:rPr b="1" lang="en" sz="2100">
                <a:solidFill>
                  <a:schemeClr val="dk2"/>
                </a:solidFill>
              </a:rPr>
            </a:br>
          </a:p>
        </p:txBody>
      </p:sp>
      <p:pic>
        <p:nvPicPr>
          <p:cNvPr descr="dash.png" id="79" name="Shape 79"/>
          <p:cNvPicPr preferRelativeResize="0"/>
          <p:nvPr/>
        </p:nvPicPr>
        <p:blipFill rotWithShape="1">
          <a:blip r:embed="rId3">
            <a:alphaModFix/>
          </a:blip>
          <a:srcRect b="16964" l="0" r="0" t="0"/>
          <a:stretch/>
        </p:blipFill>
        <p:spPr>
          <a:xfrm>
            <a:off x="1646055" y="1669350"/>
            <a:ext cx="5851889" cy="15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4121575" y="3991325"/>
            <a:ext cx="62046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8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usability testing, paper prototyping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paper prototyping, writing</a:t>
            </a:r>
            <a:r>
              <a:rPr b="1" lang="en" sz="1400">
                <a:solidFill>
                  <a:schemeClr val="dk2"/>
                </a:solidFill>
              </a:rPr>
              <a:t>  </a:t>
            </a:r>
          </a:p>
          <a:p>
            <a:pPr lvl="0" rtl="0">
              <a:lnSpc>
                <a:spcPct val="17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666666"/>
                </a:solidFill>
              </a:rPr>
              <a:t>writing, usability testing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</a:rPr>
              <a:t>digital mockup, project manager</a:t>
            </a:r>
          </a:p>
          <a:p>
            <a:pPr lvl="0" rtl="0" algn="r">
              <a:lnSpc>
                <a:spcPct val="18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lvl="0" rtl="0" algn="r">
              <a:lnSpc>
                <a:spcPct val="18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</a:rPr>
              <a:t> </a:t>
            </a:r>
          </a:p>
          <a:p>
            <a:pPr lvl="0" rtl="0" algn="r">
              <a:lnSpc>
                <a:spcPct val="180000"/>
              </a:lnSpc>
              <a:spcBef>
                <a:spcPts val="0"/>
              </a:spcBef>
              <a:buNone/>
            </a:pPr>
            <a:br>
              <a:rPr lang="en" sz="1400">
                <a:solidFill>
                  <a:schemeClr val="dk2"/>
                </a:solidFill>
              </a:rPr>
            </a:b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Initial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2: Sharing &amp; Comparing Driving Habits</a:t>
            </a:r>
          </a:p>
        </p:txBody>
      </p:sp>
      <p:pic>
        <p:nvPicPr>
          <p:cNvPr descr="https://lh3.googleusercontent.com/oZ70OjIQFoNlY8tb3fY4Gw7IzHG-q4qh1h8VZD3OR63RjgnltyR6pEI33K6xfW6StXZMzIbbv1z3xqy67SX9K33MRoe4Wlhvis5LO1qbWHIwKgTgoq5ueU6diEw1lXBLLVRYYCg_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00" y="1823475"/>
            <a:ext cx="2169600" cy="3773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LJn8A_4GCLB0IujFkKN525bz0JoOSsgU9jFm6YAeEy10o9cGLLD892jWk6Ur5YPsJgv8HzBd2_hQBRKm5u_O1McFgIqT_GoscKn7ieysKyqYKvD1lxhm7ghnkVBTRbqXmMXaM8zp"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912" y="1823475"/>
            <a:ext cx="2043811" cy="3773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TswM3W46smOT70OVWw9EfAaQ2xzUtHrKRPdJpHwvxYT3dihhkq3qn3r-GeblcjGanogZMmS2PYFs34Uvbt7kgA8p2JAoublPzrTOxoffFGVqiO4jrWkqvpn3aDxpYdwqFEum18L0" id="149" name="Shape 149"/>
          <p:cNvPicPr preferRelativeResize="0"/>
          <p:nvPr/>
        </p:nvPicPr>
        <p:blipFill rotWithShape="1">
          <a:blip r:embed="rId5">
            <a:alphaModFix/>
          </a:blip>
          <a:srcRect b="6617" l="1030" r="9363" t="8000"/>
          <a:stretch/>
        </p:blipFill>
        <p:spPr>
          <a:xfrm rot="-5400000">
            <a:off x="5392049" y="2635524"/>
            <a:ext cx="3779450" cy="21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467050" y="5899050"/>
            <a:ext cx="244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Friend View of Leaderboard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6061225" y="5899050"/>
            <a:ext cx="244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National</a:t>
            </a: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 View of Leaderboard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264137" y="5899050"/>
            <a:ext cx="244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Individual Profile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Initial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2: Sharing &amp; Comparing Driving Habits</a:t>
            </a:r>
          </a:p>
        </p:txBody>
      </p:sp>
      <p:pic>
        <p:nvPicPr>
          <p:cNvPr descr="https://lh3.googleusercontent.com/elzSBGCqjz4HZWMLpG69D1z5w9Fti2odWG-Ekwyo-hqBGuOoDpxqzvgGm3Bmr3TcUZx-jt2cyflRugi0wt25L05Y9XKhmPY3p_0MvdobCt4XcKAlEzxnRFDVIsnkQsoakNC4eesa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25" y="1832412"/>
            <a:ext cx="2332174" cy="368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FUkvcPktHpmAqLEMBesUAwddLg2F4O0pzLvex5IDYV09rb_eueRTZqTTtlvOn41-gzjLOVSiGrBKZt5-MfGFA5D24uMLu-RHdjy7_PI8p5CnJ41h5SA914kvg4uCuhhkyW1kzmDA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962" y="1832425"/>
            <a:ext cx="2020036" cy="368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XRP11WQdWqm-p0OerMquJr1qJX1Opi2LzuiFb8j5KJQ64BToF5Cywm4MDpadL2-5cFz5k9ItOsZZ15lFrFad4_GYZBBK8ug3IrFa5MuvZ34dl1iqlwAPH8lyKawkTfm2wSMK-hGN"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150" y="1832425"/>
            <a:ext cx="2437071" cy="36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3002850" y="5934375"/>
            <a:ext cx="3138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Privacy Settings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893700" y="1797375"/>
            <a:ext cx="7447200" cy="473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Three participants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Male and female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First two males were inexperienced drivers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Last was semi-experienced female driver (~5 years)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83333"/>
              <a:buFont typeface="Arial"/>
              <a:buNone/>
            </a:pPr>
            <a:r>
              <a:t/>
            </a:r>
            <a:endParaRPr sz="600"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Two parts to the test: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How user would use it for the first time: installation, pairing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How user would use it after a while: stats, leaderboard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Testing Process &amp; Results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PARTICIPANTS &amp; METHODS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893700" y="1673800"/>
            <a:ext cx="7048200" cy="473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Issues addressed: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No affordance for clipping panda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Inconvenient button placement on panda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No details on how to connect panda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“Allowed activities” settings encouraged illegal activities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No detail view for data on stats or dashboard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Stats graphs did not afford clicking or scrolling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  <a:buFont typeface="Raleway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No capability to add/remove friends</a:t>
            </a:r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Testing Process &amp; Results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CRITICAL INCIDENTS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t/>
            </a:r>
            <a:endParaRPr sz="2400"/>
          </a:p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t/>
            </a:r>
            <a:endParaRPr sz="2400"/>
          </a:p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t/>
            </a:r>
            <a:endParaRPr sz="2400"/>
          </a:p>
          <a:p>
            <a:pPr indent="-533400" lvl="0" marL="1371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t/>
            </a:r>
            <a:endParaRPr sz="48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No Affordance for Clipping Panda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066675" y="1737775"/>
            <a:ext cx="6462600" cy="473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2400">
                <a:latin typeface="Raleway"/>
                <a:ea typeface="Raleway"/>
                <a:cs typeface="Raleway"/>
                <a:sym typeface="Raleway"/>
              </a:rPr>
              <a:t>So we added clips to the bottom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430" y="2797105"/>
            <a:ext cx="4636524" cy="35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564675" y="274650"/>
            <a:ext cx="82425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t/>
            </a:r>
            <a:endParaRPr sz="2400"/>
          </a:p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t/>
            </a:r>
            <a:endParaRPr sz="2400"/>
          </a:p>
          <a:p>
            <a:pPr indent="-381000" lvl="0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t/>
            </a:r>
            <a:endParaRPr sz="2400"/>
          </a:p>
          <a:p>
            <a:pPr indent="-533400" lvl="0" marL="1371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Inconvenient button placement on the panda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610400" y="1831450"/>
            <a:ext cx="7075500" cy="473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400">
                <a:latin typeface="Raleway"/>
                <a:ea typeface="Raleway"/>
                <a:cs typeface="Raleway"/>
                <a:sym typeface="Raleway"/>
              </a:rPr>
              <a:t>So we put the buttons on the left side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37" y="2585050"/>
            <a:ext cx="2652687" cy="37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711550" y="283750"/>
            <a:ext cx="78495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 details on how to connect panda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091750" y="1622775"/>
            <a:ext cx="6462600" cy="9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2400">
                <a:latin typeface="Raleway"/>
                <a:ea typeface="Raleway"/>
                <a:cs typeface="Raleway"/>
                <a:sym typeface="Raleway"/>
              </a:rPr>
              <a:t>Se we added it to the settings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19973" l="6969" r="15161" t="17196"/>
          <a:stretch/>
        </p:blipFill>
        <p:spPr>
          <a:xfrm rot="-5400000">
            <a:off x="-265932" y="3417304"/>
            <a:ext cx="3865636" cy="222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22551" l="2049" r="13937" t="11315"/>
          <a:stretch/>
        </p:blipFill>
        <p:spPr>
          <a:xfrm rot="-5400000">
            <a:off x="2735572" y="3358854"/>
            <a:ext cx="3824934" cy="233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 b="21399" l="3691" r="8194" t="13791"/>
          <a:stretch/>
        </p:blipFill>
        <p:spPr>
          <a:xfrm rot="-5400000">
            <a:off x="5701484" y="3503757"/>
            <a:ext cx="3785317" cy="215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819575" y="497075"/>
            <a:ext cx="64461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“Allowed activities” settings permitted illegal activities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72875" y="2649675"/>
            <a:ext cx="4558200" cy="431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2400">
                <a:latin typeface="Raleway"/>
                <a:ea typeface="Raleway"/>
                <a:cs typeface="Raleway"/>
                <a:sym typeface="Raleway"/>
              </a:rPr>
              <a:t>So we added detailed stats “Top App”</a:t>
            </a:r>
          </a:p>
          <a:p>
            <a:pPr lvl="0" algn="ctr">
              <a:spcBef>
                <a:spcPts val="0"/>
              </a:spcBef>
              <a:buNone/>
            </a:pPr>
            <a:r>
              <a:rPr i="1" lang="en" sz="2400">
                <a:latin typeface="Raleway"/>
                <a:ea typeface="Raleway"/>
                <a:cs typeface="Raleway"/>
                <a:sym typeface="Raleway"/>
              </a:rPr>
              <a:t>about them instead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5943" l="25863" r="35809" t="11968"/>
          <a:stretch/>
        </p:blipFill>
        <p:spPr>
          <a:xfrm>
            <a:off x="5715224" y="1841149"/>
            <a:ext cx="1840375" cy="457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 detail view for data on stats or dashboard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1048525" y="1535150"/>
            <a:ext cx="6462600" cy="118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2400"/>
              <a:t>So we added a detail view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25" y="2529774"/>
            <a:ext cx="3023102" cy="405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424" y="2529775"/>
            <a:ext cx="3023102" cy="405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Stats graphs did not afford clicking or scrolling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893700" y="1785825"/>
            <a:ext cx="64626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2400"/>
              <a:t>So we made </a:t>
            </a:r>
            <a:r>
              <a:rPr i="1" lang="en" sz="2400"/>
              <a:t>bars</a:t>
            </a:r>
            <a:r>
              <a:rPr i="1" lang="en" sz="2400"/>
              <a:t> thicker and added a scrollbar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425" y="2578852"/>
            <a:ext cx="3007637" cy="392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385" y="2578849"/>
            <a:ext cx="3007637" cy="3928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4294967295" type="title"/>
          </p:nvPr>
        </p:nvSpPr>
        <p:spPr>
          <a:xfrm>
            <a:off x="893700" y="274650"/>
            <a:ext cx="73734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80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86" name="Shape 86"/>
          <p:cNvSpPr txBox="1"/>
          <p:nvPr>
            <p:ph idx="4294967295" type="body"/>
          </p:nvPr>
        </p:nvSpPr>
        <p:spPr>
          <a:xfrm>
            <a:off x="371250" y="1907650"/>
            <a:ext cx="8401500" cy="473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900">
                <a:solidFill>
                  <a:srgbClr val="FFFFFF"/>
                </a:solidFill>
              </a:rPr>
              <a:t>Distracting behaviors while driving: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</a:rPr>
              <a:t>Texting,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</a:rPr>
              <a:t>Calling,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</a:rPr>
              <a:t>Scenery,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</a:rPr>
              <a:t>Makeup,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</a:rPr>
              <a:t>Drinking,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</a:rPr>
              <a:t>  Exhaustion...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4s3bdia_nGbJ6VTvOj3wbKANsxNYebcFBlsFk_tUcJV3D_ezp9S0tfBnecIWzoHf9bhghjfZKxdS8tXQjn09lPyc1Q8fIE3Gks8R_rWKPJOhMsFWykQWOIg8iMr0pPfuLHFd52ez"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75" y="1052949"/>
            <a:ext cx="8650649" cy="568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893700" y="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Final</a:t>
            </a:r>
            <a:r>
              <a:rPr lang="en" sz="3400"/>
              <a:t> Paper Prototype</a:t>
            </a:r>
            <a:r>
              <a:rPr lang="en" sz="2400"/>
              <a:t>    |   </a:t>
            </a:r>
            <a:r>
              <a:rPr b="1" lang="en" sz="2000"/>
              <a:t>OVERVIEW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50" y="2171726"/>
            <a:ext cx="3796489" cy="327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025" y="1835200"/>
            <a:ext cx="2474152" cy="394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OnIjeflZ40iY2A3kEsYdzdd-12xsJDff3F3Sg3z-iZYplRzj41-vza_rbJhFgJ8ouoMXU8MXt3lWiiGslyywO7Q8orpN4XO_bbe8VjxmRxqGXgEfSGT2ZNEx_sU_-E4RSN-fA5GD"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894" y="1835200"/>
            <a:ext cx="2039904" cy="39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21200" y="5936075"/>
            <a:ext cx="8301600" cy="4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Clip on to Mirror</a:t>
            </a: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					→ 	        	      Buttons &amp; Light on the left side	    </a:t>
            </a:r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Final</a:t>
            </a:r>
            <a:r>
              <a:rPr lang="en" sz="3400"/>
              <a:t>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PROCESSING &amp; VISUALIZING DATA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00" y="1671341"/>
            <a:ext cx="1976621" cy="380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039" y="1665612"/>
            <a:ext cx="2007505" cy="38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264" y="1665612"/>
            <a:ext cx="1986916" cy="38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6898" y="1665612"/>
            <a:ext cx="1914851" cy="38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400925" y="5683825"/>
            <a:ext cx="8301600" cy="4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New User 		→ </a:t>
            </a:r>
            <a:r>
              <a:rPr lang="en" sz="12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	        Dashboard 	      →            Click on Pie Chart          →    Detailed View of Text</a:t>
            </a:r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Final</a:t>
            </a:r>
            <a:r>
              <a:rPr lang="en" sz="3400"/>
              <a:t>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PROCESSING &amp; VISUALIZING DATA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49" y="2222099"/>
            <a:ext cx="1902495" cy="335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885936" y="2715617"/>
            <a:ext cx="3319921" cy="236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9723" y="1607824"/>
            <a:ext cx="1761570" cy="42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9101" y="1618712"/>
            <a:ext cx="2013222" cy="425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421200" y="6138575"/>
            <a:ext cx="8301600" cy="4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Alegreya"/>
                <a:ea typeface="Alegreya"/>
                <a:cs typeface="Alegreya"/>
                <a:sym typeface="Alegreya"/>
              </a:rPr>
              <a:t>    </a:t>
            </a:r>
            <a:r>
              <a:rPr lang="en" sz="12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 Monthly Stats</a:t>
            </a:r>
            <a:r>
              <a:rPr lang="en" sz="12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	        → 	      Click on Feb 	             →        Detailed View of Feb    →           Swipe Down</a:t>
            </a:r>
          </a:p>
        </p:txBody>
      </p:sp>
      <p:sp>
        <p:nvSpPr>
          <p:cNvPr id="254" name="Shape 254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Final</a:t>
            </a:r>
            <a:r>
              <a:rPr lang="en" sz="3400"/>
              <a:t>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PROCESSING &amp; VISUALIZING DATA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49" y="1518550"/>
            <a:ext cx="2425054" cy="432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767" y="1518550"/>
            <a:ext cx="2437301" cy="427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032" y="1518550"/>
            <a:ext cx="2351567" cy="43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Final</a:t>
            </a:r>
            <a:r>
              <a:rPr lang="en" sz="3400"/>
              <a:t>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2: SHARING &amp; COMPARING DRIVING HABITS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220375" y="5986500"/>
            <a:ext cx="7178400" cy="44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Alegreya"/>
                <a:ea typeface="Alegreya"/>
                <a:cs typeface="Alegreya"/>
                <a:sym typeface="Alegreya"/>
              </a:rPr>
              <a:t>    </a:t>
            </a:r>
            <a:r>
              <a:rPr lang="en" sz="12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Add Friend</a:t>
            </a:r>
            <a:r>
              <a:rPr lang="en" sz="12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	        → 	           Find Friend	                   →               Checkout Friend                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606" y="1568337"/>
            <a:ext cx="2350295" cy="419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50" y="1559549"/>
            <a:ext cx="2561227" cy="42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6129" y="1592717"/>
            <a:ext cx="2350295" cy="414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Final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2: SHARING &amp; COMPARING DRIVING HABITS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220375" y="5986500"/>
            <a:ext cx="7178400" cy="44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Alegreya"/>
                <a:ea typeface="Alegreya"/>
                <a:cs typeface="Alegreya"/>
                <a:sym typeface="Alegreya"/>
              </a:rPr>
              <a:t>    </a:t>
            </a:r>
            <a:r>
              <a:rPr lang="en" sz="12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Option</a:t>
            </a:r>
            <a:r>
              <a:rPr lang="en" sz="12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	        		→                   Pick Action		          →               Remove Friend                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TUTORIAL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826" y="1779949"/>
            <a:ext cx="2558573" cy="455080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79" name="Shape 279"/>
          <p:cNvSpPr/>
          <p:nvPr/>
        </p:nvSpPr>
        <p:spPr>
          <a:xfrm>
            <a:off x="-35000" y="6697350"/>
            <a:ext cx="9255300" cy="2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225" y="1779937"/>
            <a:ext cx="2558573" cy="455081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25" y="1779950"/>
            <a:ext cx="2558573" cy="455080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VISUALIZING &amp; PROCESSING DRIVING DATA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075" y="1593999"/>
            <a:ext cx="2674700" cy="47574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425" y="1594019"/>
            <a:ext cx="2674700" cy="475735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VISUALIZING &amp; PROCESSING DRIVING DATA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500" y="1602850"/>
            <a:ext cx="2683649" cy="477326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925" y="1602837"/>
            <a:ext cx="2683649" cy="47732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VISUALIZING &amp; PROCESSING DRIVING DATA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75" y="1565725"/>
            <a:ext cx="2725326" cy="484743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924" y="1565750"/>
            <a:ext cx="2725326" cy="484739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75" y="1565750"/>
            <a:ext cx="2725326" cy="484739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6">
            <a:alphaModFix/>
          </a:blip>
          <a:srcRect b="13985" l="16431" r="18050" t="7883"/>
          <a:stretch/>
        </p:blipFill>
        <p:spPr>
          <a:xfrm rot="-2864567">
            <a:off x="2718421" y="4501662"/>
            <a:ext cx="299950" cy="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1274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How bad can it be?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1274700" y="1831450"/>
            <a:ext cx="6462600" cy="473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Each day in the United States, over </a:t>
            </a:r>
            <a:r>
              <a:rPr b="1" i="1" lang="en"/>
              <a:t>1,161</a:t>
            </a:r>
            <a:r>
              <a:rPr lang="en"/>
              <a:t> people are injured and over </a:t>
            </a:r>
            <a:r>
              <a:rPr b="1" i="1" lang="en"/>
              <a:t>8</a:t>
            </a:r>
            <a:r>
              <a:rPr lang="en"/>
              <a:t> people are killed in crashes that are reported to involve a distracted driver.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VISUALIZING &amp; PROCESSING DRIVING DATA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50" y="1565750"/>
            <a:ext cx="2662799" cy="47362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700" y="1565750"/>
            <a:ext cx="2662799" cy="473619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VISUALIZING &amp; PROCESSING DRIVING DATA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50" y="1565750"/>
            <a:ext cx="2662799" cy="47362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700" y="1565750"/>
            <a:ext cx="2662799" cy="473619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5">
            <a:alphaModFix/>
          </a:blip>
          <a:srcRect b="13985" l="16431" r="18050" t="7883"/>
          <a:stretch/>
        </p:blipFill>
        <p:spPr>
          <a:xfrm rot="-3604691">
            <a:off x="3946246" y="3609912"/>
            <a:ext cx="299950" cy="44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VISUALIZING &amp; PROCESSING DRIVING DATA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475" y="1565737"/>
            <a:ext cx="2588451" cy="460398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901" y="1565762"/>
            <a:ext cx="2588451" cy="460395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2: SHARING &amp; COMPARING DRIVING HABITS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49" y="1643449"/>
            <a:ext cx="2679300" cy="476557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2: SHARING &amp; COMPARING DRIVING HABITS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49" y="1643449"/>
            <a:ext cx="2679300" cy="476557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 b="13985" l="16431" r="18050" t="7883"/>
          <a:stretch/>
        </p:blipFill>
        <p:spPr>
          <a:xfrm rot="-3604691">
            <a:off x="5965846" y="1805837"/>
            <a:ext cx="299950" cy="44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2: SHARING &amp; COMPARING DRIVING HABITS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75" y="1565737"/>
            <a:ext cx="2662799" cy="473619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526" y="1565750"/>
            <a:ext cx="2662799" cy="473618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7" name="Shape 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274" y="1565724"/>
            <a:ext cx="2662799" cy="473621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2: SHARING &amp; COMPARING DRIVING HABITS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49" y="1643449"/>
            <a:ext cx="2679300" cy="476557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4">
            <a:alphaModFix/>
          </a:blip>
          <a:srcRect b="13985" l="16431" r="18050" t="7883"/>
          <a:stretch/>
        </p:blipFill>
        <p:spPr>
          <a:xfrm rot="-3604691">
            <a:off x="5904046" y="5685887"/>
            <a:ext cx="299950" cy="44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2: SHARING &amp; COMPARING DRIVING HABITS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350" y="1565737"/>
            <a:ext cx="2650226" cy="471386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000" y="1565762"/>
            <a:ext cx="2650226" cy="471382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5">
            <a:alphaModFix/>
          </a:blip>
          <a:srcRect b="13985" l="16431" r="18050" t="7883"/>
          <a:stretch/>
        </p:blipFill>
        <p:spPr>
          <a:xfrm rot="-3604691">
            <a:off x="4060571" y="1842937"/>
            <a:ext cx="299950" cy="44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SETTINGS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600" y="1565737"/>
            <a:ext cx="2664951" cy="47400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525" y="1565749"/>
            <a:ext cx="2664951" cy="474005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000" y="1565762"/>
            <a:ext cx="2664951" cy="474001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99" y="1565750"/>
            <a:ext cx="2664951" cy="474003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350" y="1565750"/>
            <a:ext cx="2664951" cy="474003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77" name="Shape 377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SETTINGS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 amt="32000"/>
          </a:blip>
          <a:srcRect b="0" l="-2569" r="23517" t="0"/>
          <a:stretch/>
        </p:blipFill>
        <p:spPr>
          <a:xfrm>
            <a:off x="-346700" y="0"/>
            <a:ext cx="9490700" cy="67531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703100" y="1180575"/>
            <a:ext cx="544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rPr>
              <a:t>How many of you still engaged in distracting behaviors while driving after the </a:t>
            </a:r>
            <a:r>
              <a:rPr b="1" lang="en" sz="36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rPr>
              <a:t>previous</a:t>
            </a:r>
            <a:r>
              <a:rPr b="1" lang="en" sz="36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rPr>
              <a:t> presentation?</a:t>
            </a:r>
            <a:br>
              <a:rPr b="1" lang="en" sz="36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rPr>
            </a:b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075" y="1565750"/>
            <a:ext cx="2669748" cy="474859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200" y="1565750"/>
            <a:ext cx="2669748" cy="47485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407775" y="596450"/>
            <a:ext cx="9144000" cy="81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Digital Mockup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SETTINGS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4294967295" type="title"/>
          </p:nvPr>
        </p:nvSpPr>
        <p:spPr>
          <a:xfrm>
            <a:off x="961500" y="435700"/>
            <a:ext cx="73734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Summary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852458" y="822550"/>
            <a:ext cx="7690200" cy="52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Lato"/>
              <a:buChar char="-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Initial design is never perfect</a:t>
            </a:r>
          </a:p>
          <a:p>
            <a:pPr indent="-368300" lvl="0" marL="457200" rtl="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Lato"/>
              <a:buChar char="-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Prototyping and iterative testing are extremely effective in identifying areas of improvements</a:t>
            </a:r>
          </a:p>
          <a:p>
            <a:pPr lvl="0" rtl="0">
              <a:lnSpc>
                <a:spcPct val="100000"/>
              </a:lnSpc>
              <a:spcBef>
                <a:spcPts val="60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>
              <a:lnSpc>
                <a:spcPct val="200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Lato"/>
              <a:buChar char="-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Stay low fidelity!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ctrTitle"/>
          </p:nvPr>
        </p:nvSpPr>
        <p:spPr>
          <a:xfrm>
            <a:off x="1936800" y="3798696"/>
            <a:ext cx="52167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400">
                <a:solidFill>
                  <a:srgbClr val="808080"/>
                </a:solidFill>
              </a:rPr>
              <a:t>Questions?</a:t>
            </a:r>
          </a:p>
        </p:txBody>
      </p:sp>
      <p:pic>
        <p:nvPicPr>
          <p:cNvPr descr="dash.png" id="396" name="Shape 396"/>
          <p:cNvPicPr preferRelativeResize="0"/>
          <p:nvPr/>
        </p:nvPicPr>
        <p:blipFill rotWithShape="1">
          <a:blip r:embed="rId3">
            <a:alphaModFix/>
          </a:blip>
          <a:srcRect b="16964" l="0" r="0" t="0"/>
          <a:stretch/>
        </p:blipFill>
        <p:spPr>
          <a:xfrm>
            <a:off x="1646055" y="1669350"/>
            <a:ext cx="5851889" cy="1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4294967295" type="title"/>
          </p:nvPr>
        </p:nvSpPr>
        <p:spPr>
          <a:xfrm>
            <a:off x="885300" y="2609850"/>
            <a:ext cx="73734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can we encourage </a:t>
            </a:r>
            <a:r>
              <a:rPr b="1" i="1" lang="en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b="1" lang="en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reinforce safer driving habits?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73611" y="1707637"/>
            <a:ext cx="5396774" cy="44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893675" y="-74150"/>
            <a:ext cx="7743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Initial Paper Prototyp</a:t>
            </a:r>
            <a:r>
              <a:rPr lang="en" sz="3400"/>
              <a:t>e</a:t>
            </a:r>
            <a:r>
              <a:rPr lang="en" sz="2400"/>
              <a:t>    |   </a:t>
            </a:r>
            <a:r>
              <a:rPr b="1" lang="en" sz="2000"/>
              <a:t>OVERVIEW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0" y="1647212"/>
            <a:ext cx="4708999" cy="35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b="16271" l="1969" r="1505" t="9362"/>
          <a:stretch/>
        </p:blipFill>
        <p:spPr>
          <a:xfrm>
            <a:off x="5025650" y="1492500"/>
            <a:ext cx="3640649" cy="119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650" y="2847774"/>
            <a:ext cx="3640649" cy="117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649" y="4181754"/>
            <a:ext cx="3640650" cy="10308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904650" y="552085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Turn on and connect device </a:t>
            </a:r>
          </a:p>
        </p:txBody>
      </p:sp>
      <p:sp>
        <p:nvSpPr>
          <p:cNvPr id="119" name="Shape 119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Initial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PROCESSING &amp; VISUALIZING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_4r7IJkDrFGM8qseBg_aKW68EWYoNt-a1sCFVeQjh-f8RxHqjL9qgK6GMWqvlxgPWkCwgEKwDPt4mk3UCGCTV9XF-JCVb05AlErP9y6fCIpS0eiiyAN1HqlntnSdzJ75pjfNx4Yr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25" y="1841075"/>
            <a:ext cx="2088899" cy="3324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3n5QIZxvhw4ZJgexb8fPzUvRHgTrtBjapT5j4nSeRfih8eIHmZlv8A52T08LBb0vxFk8h0eg6zUe-2LPfxAqCtC05s0X5-N_vXEi01jCF4tV98ilnXVs0cUTZSw6ILffVglxChY2"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823" y="1841075"/>
            <a:ext cx="1819275" cy="3303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7Tls6p6UZds9egCy2XDbFaS4kcBYy1h_g5shCP8nHYbIGo2xvdWDb-MdDY_i3cRuqI4hf-rRd_eDsAGWnMxabghw7re6d6I1WmEewHDmFfhS5IgrgGDi7iVZKmC3zvy_tCTqN_Ic" id="126" name="Shape 126"/>
          <p:cNvPicPr preferRelativeResize="0"/>
          <p:nvPr/>
        </p:nvPicPr>
        <p:blipFill rotWithShape="1">
          <a:blip r:embed="rId5">
            <a:alphaModFix/>
          </a:blip>
          <a:srcRect b="0" l="0" r="11793" t="0"/>
          <a:stretch/>
        </p:blipFill>
        <p:spPr>
          <a:xfrm>
            <a:off x="4736405" y="1841075"/>
            <a:ext cx="1886243" cy="332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DuwxjzdacwSaKPX53niYl5ocr3B7101Fk_j32gkmbwqDO0ow5i_vGbKmBbtekgyLhQ38MDLCEAauf8hekQcwty_2b_jtjkGo2hFOazOZzsZWsz2YMraqzMK1skyt7I3b--0HYmdA"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950" y="1841075"/>
            <a:ext cx="2088900" cy="3368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3765675" y="5651550"/>
            <a:ext cx="14964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Device Settings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977950" y="5695725"/>
            <a:ext cx="16839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Alert Settings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849625" y="5651550"/>
            <a:ext cx="1053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rPr>
              <a:t>Settings</a:t>
            </a:r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Initial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PROCESSING &amp; VISUALIZING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ga6fn2v9_wHMFZgIZQRU9aPFa_vYgFkxcelZPdH1PbQVH8alM-oPUyJk5mbDaKufnn90WJFFBfs58Zie4KAWliKIlEnoXBlGORb370jng2_U5hW199EnXbjnn6UwkFniX9E4aTYF" id="136" name="Shape 136"/>
          <p:cNvPicPr preferRelativeResize="0"/>
          <p:nvPr/>
        </p:nvPicPr>
        <p:blipFill rotWithShape="1">
          <a:blip r:embed="rId3">
            <a:alphaModFix/>
          </a:blip>
          <a:srcRect b="7062" l="0" r="0" t="10721"/>
          <a:stretch/>
        </p:blipFill>
        <p:spPr>
          <a:xfrm rot="-5400000">
            <a:off x="-546899" y="2468174"/>
            <a:ext cx="3243749" cy="186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CCTOFYPUgDqbBUFJzmwUg0Gv7CzktU1NCqKdcl-4DtOpo0B34DgyApZMPZefmIovabt0kJl1lydB9MzPRkvyndKshmVz-ljPo0F56ARpApRRlN4iifKUf4uQgQbtK4Rp6FGQB2Hk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079749" y="2100075"/>
            <a:ext cx="3231550" cy="2596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xo6o6HH2Mx0slN9Eyefng4VWLNmRoqpiahfE4XLxu7lid1sSUWJLuPlWCycXnjXLTLZboSHfnFP7e78rrpMGdAtOnYghQpmquZYIddzHvuxr0ej8EVDwAJgr5RUUpvZTW24qLogN" id="138" name="Shape 138"/>
          <p:cNvPicPr preferRelativeResize="0"/>
          <p:nvPr/>
        </p:nvPicPr>
        <p:blipFill rotWithShape="1">
          <a:blip r:embed="rId5">
            <a:alphaModFix/>
          </a:blip>
          <a:srcRect b="0" l="13141" r="12064" t="0"/>
          <a:stretch/>
        </p:blipFill>
        <p:spPr>
          <a:xfrm rot="-5400000">
            <a:off x="2606487" y="1505299"/>
            <a:ext cx="3189425" cy="37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101475" y="5535800"/>
            <a:ext cx="194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Alegreya"/>
                <a:ea typeface="Alegreya"/>
                <a:cs typeface="Alegreya"/>
                <a:sym typeface="Alegreya"/>
              </a:rPr>
              <a:t>Dashboard Summary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2414100" y="5572250"/>
            <a:ext cx="6477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latin typeface="Alegreya"/>
                <a:ea typeface="Alegreya"/>
                <a:cs typeface="Alegreya"/>
                <a:sym typeface="Alegreya"/>
              </a:rPr>
              <a:t>Stats view </a:t>
            </a:r>
            <a:r>
              <a:rPr lang="en">
                <a:solidFill>
                  <a:srgbClr val="808080"/>
                </a:solidFill>
                <a:latin typeface="Alegreya"/>
                <a:ea typeface="Alegreya"/>
                <a:cs typeface="Alegreya"/>
                <a:sym typeface="Alegreya"/>
              </a:rPr>
              <a:t>→ Scrolling for more → Switch to month view</a:t>
            </a: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400"/>
              <a:t>Initial Paper Prototype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/>
              <a:t>TASK 1: PROCESSING &amp; VISUALIZING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